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98" r:id="rId5"/>
    <p:sldMasterId id="2147484822" r:id="rId6"/>
  </p:sldMasterIdLst>
  <p:notesMasterIdLst>
    <p:notesMasterId r:id="rId18"/>
  </p:notesMasterIdLst>
  <p:sldIdLst>
    <p:sldId id="259" r:id="rId7"/>
    <p:sldId id="298" r:id="rId8"/>
    <p:sldId id="299" r:id="rId9"/>
    <p:sldId id="300" r:id="rId10"/>
    <p:sldId id="303" r:id="rId11"/>
    <p:sldId id="302" r:id="rId12"/>
    <p:sldId id="306" r:id="rId13"/>
    <p:sldId id="305" r:id="rId14"/>
    <p:sldId id="307" r:id="rId15"/>
    <p:sldId id="308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D2E2D"/>
    <a:srgbClr val="C1CACC"/>
    <a:srgbClr val="9E7F3D"/>
    <a:srgbClr val="334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5201" autoAdjust="0"/>
  </p:normalViewPr>
  <p:slideViewPr>
    <p:cSldViewPr snapToGrid="0" snapToObjects="1"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72C5D-02C5-4C4F-BAE9-57DCFEB6449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17426-24F0-4C50-B668-7B0F38D26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35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518DD-9E8B-4FA4-BE51-EE7D8C4ABD4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71684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CMI UserGroup</a:t>
            </a:r>
          </a:p>
        </p:txBody>
      </p:sp>
    </p:spTree>
    <p:extLst>
      <p:ext uri="{BB962C8B-B14F-4D97-AF65-F5344CB8AC3E}">
        <p14:creationId xmlns:p14="http://schemas.microsoft.com/office/powerpoint/2010/main" val="125691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G_Yost_Rec_4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2" y="5778500"/>
            <a:ext cx="3107651" cy="97833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7124699" cy="1683288"/>
          </a:xfrm>
          <a:prstGeom prst="rect">
            <a:avLst/>
          </a:prstGeom>
          <a:gradFill flip="none" rotWithShape="1">
            <a:gsLst>
              <a:gs pos="0">
                <a:srgbClr val="C1CACC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0" y="1670423"/>
            <a:ext cx="9144000" cy="21332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9E7F3D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g seal transpar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232665" cy="335642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03940" y="1948050"/>
            <a:ext cx="7782859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03940" y="3100294"/>
            <a:ext cx="7782859" cy="30258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1947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to 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72765" y="1969876"/>
            <a:ext cx="62140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472765" y="3201536"/>
            <a:ext cx="6214034" cy="2924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G_Yost_Rec_4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2" y="5778500"/>
            <a:ext cx="3107651" cy="97833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7124699" cy="1683288"/>
          </a:xfrm>
          <a:prstGeom prst="rect">
            <a:avLst/>
          </a:prstGeom>
          <a:gradFill flip="none" rotWithShape="1">
            <a:gsLst>
              <a:gs pos="0">
                <a:srgbClr val="C1CACC"/>
              </a:gs>
              <a:gs pos="100000">
                <a:srgbClr val="FFFFFF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0" y="1670423"/>
            <a:ext cx="9144000" cy="21332"/>
          </a:xfrm>
          <a:prstGeom prst="line">
            <a:avLst/>
          </a:prstGeom>
          <a:ln w="38100" cmpd="sng">
            <a:gradFill flip="none" rotWithShape="1">
              <a:gsLst>
                <a:gs pos="0">
                  <a:srgbClr val="9E7F3D"/>
                </a:gs>
                <a:gs pos="100000">
                  <a:prstClr val="white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g seal transpar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277076" cy="3391646"/>
          </a:xfrm>
          <a:prstGeom prst="rect">
            <a:avLst/>
          </a:prstGeom>
        </p:spPr>
      </p:pic>
      <p:pic>
        <p:nvPicPr>
          <p:cNvPr id="13" name="Picture 12" descr="dymug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r="7370" b="13720"/>
          <a:stretch/>
        </p:blipFill>
        <p:spPr>
          <a:xfrm>
            <a:off x="971177" y="2037114"/>
            <a:ext cx="1397000" cy="1855061"/>
          </a:xfrm>
          <a:prstGeom prst="rect">
            <a:avLst/>
          </a:prstGeom>
          <a:ln w="12700" cmpd="sng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9063751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-AGO-Bac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7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4D2A-EF21-45F0-8520-238B79FD1C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4765-EB0C-42D6-9988-137F51D62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14600" y="1905000"/>
            <a:ext cx="41148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76916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1947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5179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3621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0887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0633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0915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2181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077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51799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08086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7442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772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3621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3940" y="1600200"/>
            <a:ext cx="374276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529" y="1600200"/>
            <a:ext cx="374127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088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939" y="1535113"/>
            <a:ext cx="37410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939" y="2174875"/>
            <a:ext cx="37410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3118" y="1535113"/>
            <a:ext cx="3763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3118" y="2174875"/>
            <a:ext cx="3763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0633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0915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218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588" y="273050"/>
            <a:ext cx="25989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588" y="1435100"/>
            <a:ext cx="25989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0779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0808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3940" y="274638"/>
            <a:ext cx="7782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940" y="1600200"/>
            <a:ext cx="778285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94267" cy="6858000"/>
          </a:xfrm>
          <a:prstGeom prst="rect">
            <a:avLst/>
          </a:prstGeom>
          <a:solidFill>
            <a:srgbClr val="33434B"/>
          </a:solidFill>
          <a:ln>
            <a:solidFill>
              <a:srgbClr val="3343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94267" cy="1683288"/>
          </a:xfrm>
          <a:prstGeom prst="rect">
            <a:avLst/>
          </a:prstGeom>
          <a:solidFill>
            <a:srgbClr val="C1CA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1683288"/>
            <a:ext cx="694267" cy="8467"/>
          </a:xfrm>
          <a:prstGeom prst="line">
            <a:avLst/>
          </a:prstGeom>
          <a:ln w="38100" cmpd="sng">
            <a:solidFill>
              <a:srgbClr val="9E7F3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45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9" r:id="rId1"/>
    <p:sldLayoutId id="2147484800" r:id="rId2"/>
    <p:sldLayoutId id="2147484801" r:id="rId3"/>
    <p:sldLayoutId id="2147484802" r:id="rId4"/>
    <p:sldLayoutId id="2147484803" r:id="rId5"/>
    <p:sldLayoutId id="2147484804" r:id="rId6"/>
    <p:sldLayoutId id="2147484805" r:id="rId7"/>
    <p:sldLayoutId id="2147484806" r:id="rId8"/>
    <p:sldLayoutId id="2147484807" r:id="rId9"/>
    <p:sldLayoutId id="2147484858" r:id="rId10"/>
    <p:sldLayoutId id="2147484859" r:id="rId11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704FF-A6E7-0347-BF80-A196A2FF4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E9B97-627C-0B46-BC02-2F61A8E4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824" r:id="rId2"/>
    <p:sldLayoutId id="2147484825" r:id="rId3"/>
    <p:sldLayoutId id="2147484826" r:id="rId4"/>
    <p:sldLayoutId id="2147484827" r:id="rId5"/>
    <p:sldLayoutId id="2147484828" r:id="rId6"/>
    <p:sldLayoutId id="2147484829" r:id="rId7"/>
    <p:sldLayoutId id="2147484830" r:id="rId8"/>
    <p:sldLayoutId id="2147484831" r:id="rId9"/>
    <p:sldLayoutId id="2147484832" r:id="rId10"/>
    <p:sldLayoutId id="2147484833" r:id="rId11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aritableportal.ohioago.gov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aritable.ohioago.gov/getattachment/f2f4d7cf-57b9-4bd9-9304-f99b8a10cecb/Instant-Ticket-Tracker-(PDF)" TargetMode="External"/><Relationship Id="rId2" Type="http://schemas.openxmlformats.org/officeDocument/2006/relationships/hyperlink" Target="https://charitable.ohioago.gov/getattachment/16f2dbc3-c564-475c-b87d-1012e431f07c/Instant-Ticket-Tracker-(Excel)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19806" y="3165231"/>
            <a:ext cx="7790794" cy="949569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400" b="1" dirty="0"/>
              <a:t>Portal Walkthrough</a:t>
            </a:r>
          </a:p>
          <a:p>
            <a:pPr>
              <a:defRPr/>
            </a:pPr>
            <a:endParaRPr lang="en-US" sz="1800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19806" y="1959832"/>
            <a:ext cx="8318157" cy="13812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/>
              <a:t>Bingo Quarterly Reports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34FE4A-2F8E-A5E5-9BE2-87660A7E4093}"/>
              </a:ext>
            </a:extLst>
          </p:cNvPr>
          <p:cNvSpPr txBox="1"/>
          <p:nvPr/>
        </p:nvSpPr>
        <p:spPr>
          <a:xfrm>
            <a:off x="7541342" y="6180196"/>
            <a:ext cx="128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 2025</a:t>
            </a:r>
          </a:p>
        </p:txBody>
      </p:sp>
    </p:spTree>
    <p:extLst>
      <p:ext uri="{BB962C8B-B14F-4D97-AF65-F5344CB8AC3E}">
        <p14:creationId xmlns:p14="http://schemas.microsoft.com/office/powerpoint/2010/main" val="270732478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DC6D-0377-3819-31AA-F9CA6D8E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 &amp;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C362C-EFF7-0AAE-82A7-0A3CD5E5A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b="1" dirty="0"/>
              <a:t>Can I upload more than one month of bank statements at a time?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Yes. The same method applies to cancelled check images and instant ticket trackers.</a:t>
            </a:r>
          </a:p>
          <a:p>
            <a:pPr marL="457200" lvl="1" indent="0">
              <a:buNone/>
            </a:pPr>
            <a:endParaRPr lang="en-US" sz="1600" b="1" dirty="0">
              <a:cs typeface="Arial" panose="020B0604020202020204" pitchFamily="34" charset="0"/>
            </a:endParaRPr>
          </a:p>
          <a:p>
            <a:r>
              <a:rPr lang="en-US" sz="1600" b="1" dirty="0">
                <a:cs typeface="Arial" panose="020B0604020202020204" pitchFamily="34" charset="0"/>
              </a:rPr>
              <a:t>Can I upload only the checks paid to my contracted charities?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No. All cancelled checks are required to be uploaded.</a:t>
            </a:r>
          </a:p>
          <a:p>
            <a:pPr lvl="1"/>
            <a:endParaRPr lang="en-US" sz="1600" dirty="0">
              <a:cs typeface="Arial" panose="020B0604020202020204" pitchFamily="34" charset="0"/>
            </a:endParaRPr>
          </a:p>
          <a:p>
            <a:r>
              <a:rPr lang="en-US" sz="1600" b="1" dirty="0"/>
              <a:t>Do I have to upload my bank statement and check images separately if the bank combines them?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No. Just state “</a:t>
            </a:r>
            <a:r>
              <a:rPr lang="en-US" sz="1600" i="1" dirty="0">
                <a:cs typeface="Arial" panose="020B0604020202020204" pitchFamily="34" charset="0"/>
              </a:rPr>
              <a:t>bank statement and check</a:t>
            </a:r>
            <a:r>
              <a:rPr lang="en-US" sz="1600" dirty="0">
                <a:cs typeface="Arial" panose="020B0604020202020204" pitchFamily="34" charset="0"/>
              </a:rPr>
              <a:t>” in the description space of the upload.</a:t>
            </a:r>
          </a:p>
          <a:p>
            <a:pPr lvl="1"/>
            <a:endParaRPr lang="en-US" sz="1600" dirty="0">
              <a:cs typeface="Arial" panose="020B0604020202020204" pitchFamily="34" charset="0"/>
            </a:endParaRPr>
          </a:p>
          <a:p>
            <a:r>
              <a:rPr lang="en-US" sz="1600" b="1" dirty="0"/>
              <a:t>Can I upload the online transaction activity for the quarter? Won’t this have the same information as the bank statement?</a:t>
            </a:r>
          </a:p>
          <a:p>
            <a:pPr lvl="1"/>
            <a:r>
              <a:rPr lang="en-US" sz="1600" dirty="0">
                <a:cs typeface="Arial" panose="020B0604020202020204" pitchFamily="34" charset="0"/>
              </a:rPr>
              <a:t>No. The official bank statement is required to be uploaded.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717802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+mj-lt"/>
              </a:rPr>
              <a:t>Charitable Law Section</a:t>
            </a:r>
          </a:p>
          <a:p>
            <a:pPr marL="0" indent="0" algn="ctr">
              <a:buNone/>
            </a:pPr>
            <a:r>
              <a:rPr lang="en-US" sz="2400" dirty="0">
                <a:latin typeface="+mj-lt"/>
              </a:rPr>
              <a:t>30 E. Broad St. 25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 Floor</a:t>
            </a:r>
          </a:p>
          <a:p>
            <a:pPr marL="0" indent="0" algn="ctr">
              <a:buNone/>
            </a:pPr>
            <a:r>
              <a:rPr lang="en-US" sz="2400" dirty="0">
                <a:latin typeface="+mj-lt"/>
              </a:rPr>
              <a:t>Columbus, OH 43215</a:t>
            </a:r>
          </a:p>
          <a:p>
            <a:pPr marL="0" indent="0" algn="ctr">
              <a:buNone/>
            </a:pPr>
            <a:r>
              <a:rPr lang="en-US" sz="2400" dirty="0">
                <a:latin typeface="+mj-lt"/>
              </a:rPr>
              <a:t>Office: (614) 466-3181</a:t>
            </a:r>
          </a:p>
          <a:p>
            <a:pPr marL="0" indent="0" algn="ctr">
              <a:buNone/>
            </a:pPr>
            <a:r>
              <a:rPr lang="en-US" sz="2400" dirty="0">
                <a:latin typeface="+mj-lt"/>
              </a:rPr>
              <a:t>Fax: (614) 466-9788</a:t>
            </a:r>
          </a:p>
        </p:txBody>
      </p:sp>
    </p:spTree>
    <p:extLst>
      <p:ext uri="{BB962C8B-B14F-4D97-AF65-F5344CB8AC3E}">
        <p14:creationId xmlns:p14="http://schemas.microsoft.com/office/powerpoint/2010/main" val="71606006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762C3B8A-ED1E-DDFF-BCC6-74C50DF94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288" y="1712247"/>
            <a:ext cx="7783512" cy="459200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CD5B732-8490-128D-4BA9-829E45EB1A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3288" y="553750"/>
            <a:ext cx="77835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linkClick r:id="rId3"/>
              </a:rPr>
              <a:t>https://charitableportal.ohioago.gov/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DEEA9-6788-0521-3BE2-DF4303308946}"/>
              </a:ext>
            </a:extLst>
          </p:cNvPr>
          <p:cNvSpPr txBox="1"/>
          <p:nvPr/>
        </p:nvSpPr>
        <p:spPr>
          <a:xfrm>
            <a:off x="1045532" y="2806131"/>
            <a:ext cx="1934172" cy="646331"/>
          </a:xfrm>
          <a:prstGeom prst="rect">
            <a:avLst/>
          </a:prstGeom>
          <a:solidFill>
            <a:sysClr val="window" lastClr="FFFFFF"/>
          </a:solidFill>
          <a:ln w="158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Enter username and password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A3B947-73B1-FF9C-5ECC-FDCBA79E91D6}"/>
              </a:ext>
            </a:extLst>
          </p:cNvPr>
          <p:cNvSpPr txBox="1"/>
          <p:nvPr/>
        </p:nvSpPr>
        <p:spPr>
          <a:xfrm>
            <a:off x="1654904" y="3479032"/>
            <a:ext cx="733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65C96D-1D59-7207-FBBD-E6C495DFB1F4}"/>
              </a:ext>
            </a:extLst>
          </p:cNvPr>
          <p:cNvSpPr txBox="1"/>
          <p:nvPr/>
        </p:nvSpPr>
        <p:spPr>
          <a:xfrm>
            <a:off x="1063670" y="4058091"/>
            <a:ext cx="1916033" cy="1200329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If you are a new account user.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Click “Register here.”</a:t>
            </a:r>
          </a:p>
        </p:txBody>
      </p:sp>
      <p:sp>
        <p:nvSpPr>
          <p:cNvPr id="11" name="Left Arrow 6">
            <a:extLst>
              <a:ext uri="{FF2B5EF4-FFF2-40B4-BE49-F238E27FC236}">
                <a16:creationId xmlns:a16="http://schemas.microsoft.com/office/drawing/2014/main" id="{67CFB209-BE1D-A246-574C-1BD39228E56D}"/>
              </a:ext>
            </a:extLst>
          </p:cNvPr>
          <p:cNvSpPr/>
          <p:nvPr/>
        </p:nvSpPr>
        <p:spPr>
          <a:xfrm rot="10800000">
            <a:off x="3112722" y="4704727"/>
            <a:ext cx="684468" cy="304800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45225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D78D5D-DF87-BB1A-60FC-68E6CE43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Page</a:t>
            </a:r>
          </a:p>
        </p:txBody>
      </p:sp>
      <p:pic>
        <p:nvPicPr>
          <p:cNvPr id="6" name="Picture 5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3FC4947A-B679-A895-270D-4BAC504216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77"/>
          <a:stretch/>
        </p:blipFill>
        <p:spPr>
          <a:xfrm>
            <a:off x="903939" y="1699327"/>
            <a:ext cx="7782859" cy="46605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6BC013-FA86-8073-1295-EF4EBB4B265A}"/>
              </a:ext>
            </a:extLst>
          </p:cNvPr>
          <p:cNvSpPr/>
          <p:nvPr/>
        </p:nvSpPr>
        <p:spPr>
          <a:xfrm>
            <a:off x="903940" y="3188368"/>
            <a:ext cx="648134" cy="300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2B97A2-14D0-CEA8-0A6D-740B5B107051}"/>
              </a:ext>
            </a:extLst>
          </p:cNvPr>
          <p:cNvSpPr txBox="1"/>
          <p:nvPr/>
        </p:nvSpPr>
        <p:spPr>
          <a:xfrm>
            <a:off x="3174672" y="3167390"/>
            <a:ext cx="3862137" cy="52322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Click on the “Files” Tab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15858B1-C083-E7C4-7DDB-DD866C7D1853}"/>
              </a:ext>
            </a:extLst>
          </p:cNvPr>
          <p:cNvSpPr/>
          <p:nvPr/>
        </p:nvSpPr>
        <p:spPr>
          <a:xfrm rot="10800000">
            <a:off x="1750850" y="3119109"/>
            <a:ext cx="1118936" cy="4931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6205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711C3-DD85-14B4-8235-81C4A29F9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C04816-10A0-B3E6-0055-9F31B22BE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Page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5B0C1F-749F-59F9-E077-457A10CA767F}"/>
              </a:ext>
            </a:extLst>
          </p:cNvPr>
          <p:cNvGrpSpPr/>
          <p:nvPr/>
        </p:nvGrpSpPr>
        <p:grpSpPr>
          <a:xfrm>
            <a:off x="804740" y="1719195"/>
            <a:ext cx="7882059" cy="4682910"/>
            <a:chOff x="804740" y="1417638"/>
            <a:chExt cx="7882059" cy="46829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0C6BE2B-5C3D-E8B5-2CDB-35F24DAD7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4227"/>
            <a:stretch/>
          </p:blipFill>
          <p:spPr>
            <a:xfrm>
              <a:off x="903940" y="1417638"/>
              <a:ext cx="7782859" cy="468291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FC6BD4-07A6-AFDD-DAF2-2E5569B88235}"/>
                </a:ext>
              </a:extLst>
            </p:cNvPr>
            <p:cNvSpPr/>
            <p:nvPr/>
          </p:nvSpPr>
          <p:spPr>
            <a:xfrm>
              <a:off x="4944979" y="2893325"/>
              <a:ext cx="818147" cy="2210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A2C8B94-88FB-9BE6-1F0B-4F70B4C3FE7D}"/>
                </a:ext>
              </a:extLst>
            </p:cNvPr>
            <p:cNvSpPr/>
            <p:nvPr/>
          </p:nvSpPr>
          <p:spPr>
            <a:xfrm>
              <a:off x="2795999" y="2273967"/>
              <a:ext cx="240632" cy="26469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22D8E088-309E-8B90-E49A-5AC591486525}"/>
                </a:ext>
              </a:extLst>
            </p:cNvPr>
            <p:cNvSpPr/>
            <p:nvPr/>
          </p:nvSpPr>
          <p:spPr>
            <a:xfrm>
              <a:off x="3159658" y="2273966"/>
              <a:ext cx="832919" cy="26469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7E7BA5-A41D-A3C1-9F40-D9578694112B}"/>
                </a:ext>
              </a:extLst>
            </p:cNvPr>
            <p:cNvSpPr txBox="1"/>
            <p:nvPr/>
          </p:nvSpPr>
          <p:spPr>
            <a:xfrm>
              <a:off x="4115604" y="2146012"/>
              <a:ext cx="4230624" cy="461665"/>
            </a:xfrm>
            <a:prstGeom prst="rect">
              <a:avLst/>
            </a:prstGeom>
            <a:solidFill>
              <a:sysClr val="window" lastClr="FFFFFF"/>
            </a:solidFill>
            <a:ln w="15875"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Click on the “      ” </a:t>
              </a:r>
              <a:r>
                <a:rPr lang="en-US" sz="2400" kern="0" dirty="0"/>
                <a:t>I</a:t>
              </a:r>
              <a:r>
                <a:rPr kumimoji="0" lang="en-US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con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A1B855-3A72-702B-C9EF-FF013819C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1684" t="34412" r="29783" b="16013"/>
            <a:stretch/>
          </p:blipFill>
          <p:spPr>
            <a:xfrm>
              <a:off x="5946328" y="2185616"/>
              <a:ext cx="392502" cy="37659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322144-FF53-9F3E-7734-D004180E5F05}"/>
                </a:ext>
              </a:extLst>
            </p:cNvPr>
            <p:cNvSpPr txBox="1"/>
            <p:nvPr/>
          </p:nvSpPr>
          <p:spPr>
            <a:xfrm>
              <a:off x="804740" y="3185155"/>
              <a:ext cx="3040430" cy="203132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NOTE: A current license year </a:t>
              </a:r>
              <a:r>
                <a:rPr kumimoji="0" lang="en-US" sz="1800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will not </a:t>
              </a:r>
              <a:r>
                <a:rPr kumimoji="0" lang="en-US" sz="18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be available until after a permanent license has been issued to the organization. You may upload a file, without seeing the current license year.</a:t>
              </a:r>
            </a:p>
          </p:txBody>
        </p:sp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AD96739D-F408-F0B7-7249-CCB84E6B3649}"/>
                </a:ext>
              </a:extLst>
            </p:cNvPr>
            <p:cNvSpPr/>
            <p:nvPr/>
          </p:nvSpPr>
          <p:spPr>
            <a:xfrm>
              <a:off x="2274399" y="2538661"/>
              <a:ext cx="398574" cy="577655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38084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38878-42AE-02F2-B91B-5E0FEBD4D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94D3C3-D5D6-4CD2-6F09-A5409D9B0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Upload</a:t>
            </a:r>
          </a:p>
        </p:txBody>
      </p:sp>
      <p:pic>
        <p:nvPicPr>
          <p:cNvPr id="3" name="Picture 2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A4375348-B731-127E-E3E4-C7CBD7136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40" y="1738365"/>
            <a:ext cx="7782859" cy="4473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40ADDF-EE52-DCC5-7764-023C86C4A8F1}"/>
              </a:ext>
            </a:extLst>
          </p:cNvPr>
          <p:cNvSpPr txBox="1"/>
          <p:nvPr/>
        </p:nvSpPr>
        <p:spPr>
          <a:xfrm>
            <a:off x="1217887" y="3748151"/>
            <a:ext cx="2640724" cy="2031325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Click “Choose File,” then select the file from your computer.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NOTE: You can only choose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one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file to upload at a time.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09D69597-F0EB-1E77-060D-067DCD895605}"/>
              </a:ext>
            </a:extLst>
          </p:cNvPr>
          <p:cNvSpPr/>
          <p:nvPr/>
        </p:nvSpPr>
        <p:spPr>
          <a:xfrm rot="16200000" flipV="1">
            <a:off x="3076788" y="2871835"/>
            <a:ext cx="769781" cy="793864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9649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9D1D8-7235-27BA-36AC-257B2315A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976819-A3C0-BB2B-708E-A865806EF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Upload</a:t>
            </a:r>
          </a:p>
        </p:txBody>
      </p:sp>
      <p:pic>
        <p:nvPicPr>
          <p:cNvPr id="3" name="Picture 2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557F059F-15B7-B7AA-08EF-FFA95C87B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40" y="1758461"/>
            <a:ext cx="7782859" cy="4622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0798B3-5776-8CBE-E4E8-2725D3B490F1}"/>
              </a:ext>
            </a:extLst>
          </p:cNvPr>
          <p:cNvSpPr txBox="1"/>
          <p:nvPr/>
        </p:nvSpPr>
        <p:spPr>
          <a:xfrm>
            <a:off x="685800" y="3048000"/>
            <a:ext cx="2209800" cy="2031325"/>
          </a:xfrm>
          <a:prstGeom prst="rect">
            <a:avLst/>
          </a:prstGeom>
          <a:solidFill>
            <a:sysClr val="window" lastClr="FFFFFF"/>
          </a:solidFill>
          <a:ln w="158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Click on “Bingo Licensee Quarterly Report” from the drop-down list</a:t>
            </a:r>
            <a:r>
              <a:rPr lang="en-US" kern="0" dirty="0"/>
              <a:t>.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kern="0" dirty="0"/>
              <a:t>T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hen select the corresponding document type.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7C95EE6-2DA9-C471-42BD-3E6990970940}"/>
              </a:ext>
            </a:extLst>
          </p:cNvPr>
          <p:cNvSpPr/>
          <p:nvPr/>
        </p:nvSpPr>
        <p:spPr>
          <a:xfrm>
            <a:off x="3026978" y="3527274"/>
            <a:ext cx="809298" cy="3862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8730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B5F1A-D8F9-25BB-C8A1-C60270BE3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3087D3-73D4-195B-8A93-DF2E8D17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Upload</a:t>
            </a:r>
          </a:p>
        </p:txBody>
      </p:sp>
      <p:pic>
        <p:nvPicPr>
          <p:cNvPr id="3" name="Picture 2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E63B2A0F-3036-8491-4C4F-6C1C364E88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34"/>
          <a:stretch/>
        </p:blipFill>
        <p:spPr>
          <a:xfrm>
            <a:off x="903940" y="1738364"/>
            <a:ext cx="7782859" cy="4561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4E1208-F378-6D73-1D05-BAA385EC7671}"/>
              </a:ext>
            </a:extLst>
          </p:cNvPr>
          <p:cNvSpPr txBox="1"/>
          <p:nvPr/>
        </p:nvSpPr>
        <p:spPr>
          <a:xfrm>
            <a:off x="115614" y="2862378"/>
            <a:ext cx="3016469" cy="2862322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Rename the document using the example as a template.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document name should include: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Type of Bingo </a:t>
            </a:r>
            <a:endParaRPr lang="en-US" kern="0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kern="0" dirty="0"/>
              <a:t>      -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(E Bingo or P Bingo)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Month/Quarter of file contents.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Year of file contents.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1E6D9D4-1435-E7AC-1D61-14C78A1434F1}"/>
              </a:ext>
            </a:extLst>
          </p:cNvPr>
          <p:cNvSpPr/>
          <p:nvPr/>
        </p:nvSpPr>
        <p:spPr>
          <a:xfrm>
            <a:off x="3184815" y="4009203"/>
            <a:ext cx="630440" cy="3888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80FC5-B077-5FA7-BAC5-320887C6B35B}"/>
              </a:ext>
            </a:extLst>
          </p:cNvPr>
          <p:cNvSpPr txBox="1"/>
          <p:nvPr/>
        </p:nvSpPr>
        <p:spPr>
          <a:xfrm>
            <a:off x="3369301" y="4524371"/>
            <a:ext cx="2540139" cy="120032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Changing the document name </a:t>
            </a:r>
            <a:r>
              <a:rPr kumimoji="0" lang="en-US" sz="180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does not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change the file name on your computer.</a:t>
            </a:r>
          </a:p>
        </p:txBody>
      </p:sp>
    </p:spTree>
    <p:extLst>
      <p:ext uri="{BB962C8B-B14F-4D97-AF65-F5344CB8AC3E}">
        <p14:creationId xmlns:p14="http://schemas.microsoft.com/office/powerpoint/2010/main" val="408386511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CD6E2-76C0-B7FC-B91A-FB5F7A839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17692B-3DBC-1F64-33EF-BE1E799C9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Upload</a:t>
            </a:r>
          </a:p>
        </p:txBody>
      </p:sp>
      <p:pic>
        <p:nvPicPr>
          <p:cNvPr id="3" name="Picture 2" descr="Graphical user interface, application, Teams&#10;&#10;AI-generated content may be incorrect.">
            <a:extLst>
              <a:ext uri="{FF2B5EF4-FFF2-40B4-BE49-F238E27FC236}">
                <a16:creationId xmlns:a16="http://schemas.microsoft.com/office/drawing/2014/main" id="{26EE9E50-228B-5E75-C2FD-9A07341C9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40" y="1738364"/>
            <a:ext cx="7782859" cy="4551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83F3FC-7255-9AD8-7735-597B355DF8FE}"/>
              </a:ext>
            </a:extLst>
          </p:cNvPr>
          <p:cNvSpPr txBox="1"/>
          <p:nvPr/>
        </p:nvSpPr>
        <p:spPr>
          <a:xfrm>
            <a:off x="1042518" y="3976299"/>
            <a:ext cx="193933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Add a description to further clarify the contents of the file.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975A50-F6AA-34F2-E2AE-B2282F19F22A}"/>
              </a:ext>
            </a:extLst>
          </p:cNvPr>
          <p:cNvSpPr txBox="1"/>
          <p:nvPr/>
        </p:nvSpPr>
        <p:spPr>
          <a:xfrm>
            <a:off x="6903218" y="2655677"/>
            <a:ext cx="2135686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the corresponding license year. Remember, </a:t>
            </a:r>
            <a:r>
              <a:rPr lang="en-US" kern="0" dirty="0"/>
              <a:t>y</a:t>
            </a:r>
            <a:r>
              <a:rPr kumimoji="0" lang="en-US" sz="1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ou</a:t>
            </a:r>
            <a:r>
              <a:rPr lang="en-US" kern="0" dirty="0"/>
              <a:t>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may upload a file  without seeing the current license year.</a:t>
            </a:r>
            <a:endParaRPr lang="en-US" dirty="0"/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608FE24F-29FC-3CBB-29F3-EE822A705C39}"/>
              </a:ext>
            </a:extLst>
          </p:cNvPr>
          <p:cNvSpPr/>
          <p:nvPr/>
        </p:nvSpPr>
        <p:spPr>
          <a:xfrm rot="16200000" flipH="1">
            <a:off x="6973556" y="4913643"/>
            <a:ext cx="602902" cy="743579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BF0D5FA-62FF-45AE-000F-72D2C056CE08}"/>
              </a:ext>
            </a:extLst>
          </p:cNvPr>
          <p:cNvSpPr/>
          <p:nvPr/>
        </p:nvSpPr>
        <p:spPr>
          <a:xfrm>
            <a:off x="3065319" y="4622242"/>
            <a:ext cx="808322" cy="36173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5201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960E4-9CD5-A402-E4D7-9320BA2A2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74AD60-39AA-2F81-D2E9-53CBBB07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Acceptable Document Guide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CDCB393-9DBC-CE8D-8E49-6618205B7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127618"/>
              </p:ext>
            </p:extLst>
          </p:nvPr>
        </p:nvGraphicFramePr>
        <p:xfrm>
          <a:off x="903939" y="1585340"/>
          <a:ext cx="7925101" cy="5016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2970">
                  <a:extLst>
                    <a:ext uri="{9D8B030D-6E8A-4147-A177-3AD203B41FA5}">
                      <a16:colId xmlns:a16="http://schemas.microsoft.com/office/drawing/2014/main" val="1542867346"/>
                    </a:ext>
                  </a:extLst>
                </a:gridCol>
                <a:gridCol w="3271520">
                  <a:extLst>
                    <a:ext uri="{9D8B030D-6E8A-4147-A177-3AD203B41FA5}">
                      <a16:colId xmlns:a16="http://schemas.microsoft.com/office/drawing/2014/main" val="2128713264"/>
                    </a:ext>
                  </a:extLst>
                </a:gridCol>
                <a:gridCol w="2790611">
                  <a:extLst>
                    <a:ext uri="{9D8B030D-6E8A-4147-A177-3AD203B41FA5}">
                      <a16:colId xmlns:a16="http://schemas.microsoft.com/office/drawing/2014/main" val="2207864189"/>
                    </a:ext>
                  </a:extLst>
                </a:gridCol>
              </a:tblGrid>
              <a:tr h="661749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Accepted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NOT Accepted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*Any Illegible Document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411264"/>
                  </a:ext>
                </a:extLst>
              </a:tr>
              <a:tr h="840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Bank Statements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Monthly statement issued by your financial institution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+mn-lt"/>
                        </a:rPr>
                        <a:t>Online </a:t>
                      </a:r>
                      <a:r>
                        <a:rPr lang="en-US" sz="1400">
                          <a:latin typeface="+mn-lt"/>
                        </a:rPr>
                        <a:t>transaction activity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273292"/>
                  </a:ext>
                </a:extLst>
              </a:tr>
              <a:tr h="735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Check Images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'Canceled' check image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+mn-lt"/>
                        </a:rPr>
                        <a:t>Check stubs,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+mn-lt"/>
                        </a:rPr>
                        <a:t>Photos of uncleared checks,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+mn-lt"/>
                        </a:rPr>
                        <a:t>Carbon copy/duplicate checks,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+mn-lt"/>
                        </a:rPr>
                        <a:t>Voided checks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820766"/>
                  </a:ext>
                </a:extLst>
              </a:tr>
              <a:tr h="18337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Instant Ticket 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Trackers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Manually completed instant ticket trackers by organization or copies of instant ticket trackers from POS system  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endParaRPr lang="en-US" sz="1200" dirty="0">
                        <a:latin typeface="+mn-lt"/>
                      </a:endParaRPr>
                    </a:p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Please see the attached links:</a:t>
                      </a:r>
                      <a:endParaRPr lang="en-US" sz="1000" dirty="0">
                        <a:latin typeface="+mn-lt"/>
                      </a:endParaRPr>
                    </a:p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(Excel): </a:t>
                      </a:r>
                      <a:r>
                        <a:rPr lang="en-US" sz="800" dirty="0">
                          <a:latin typeface="+mn-lt"/>
                          <a:hlinkClick r:id="rId2"/>
                        </a:rPr>
                        <a:t>https://charitable.ohioago.gov/getattachment/16f2dbc3-c564-475c-b87d-1012e431f07c/Instant-Ticket-Tracker-(Excel)</a:t>
                      </a:r>
                      <a:endParaRPr lang="en-US" sz="800" dirty="0">
                        <a:latin typeface="+mn-lt"/>
                      </a:endParaRPr>
                    </a:p>
                    <a:p>
                      <a:pPr algn="ctr"/>
                      <a:r>
                        <a:rPr lang="en-US" sz="1000" dirty="0">
                          <a:latin typeface="+mn-lt"/>
                        </a:rPr>
                        <a:t>(PDF): </a:t>
                      </a:r>
                      <a:r>
                        <a:rPr lang="en-US" sz="800" dirty="0">
                          <a:latin typeface="+mn-lt"/>
                          <a:hlinkClick r:id="rId3"/>
                        </a:rPr>
                        <a:t>https://charitable.ohioago.gov/getattachment/f2f4d7cf-57b9-4bd9-9304-f99b8a10cecb/Instant-Ticket-Tracker-(PDF)</a:t>
                      </a:r>
                      <a:r>
                        <a:rPr lang="en-US" sz="800" dirty="0">
                          <a:latin typeface="+mn-lt"/>
                        </a:rPr>
                        <a:t> 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+mn-lt"/>
                        </a:rPr>
                        <a:t>Incomplete instant ticket trackers,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+mn-lt"/>
                        </a:rPr>
                        <a:t>POS system summary page,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+mn-lt"/>
                        </a:rPr>
                        <a:t>Distributor invoice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375987"/>
                  </a:ext>
                </a:extLst>
              </a:tr>
              <a:tr h="7357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Internal Controls Policy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effectLst/>
                          <a:latin typeface="+mn-lt"/>
                          <a:cs typeface="Arial"/>
                        </a:rPr>
                        <a:t>A procedure manual outlining cash handling procedures for all bingo activities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+mn-lt"/>
                        </a:rPr>
                        <a:t>Any form that does not include specific details of</a:t>
                      </a:r>
                      <a:r>
                        <a:rPr lang="en-US" sz="1400" u="none" dirty="0">
                          <a:latin typeface="+mn-lt"/>
                        </a:rPr>
                        <a:t> your </a:t>
                      </a:r>
                      <a:r>
                        <a:rPr lang="en-US" sz="1400" dirty="0">
                          <a:latin typeface="+mn-lt"/>
                        </a:rPr>
                        <a:t>process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801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47843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Yost_PPT_Template_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822D1958D094EB345596410457F57" ma:contentTypeVersion="4" ma:contentTypeDescription="Create a new document." ma:contentTypeScope="" ma:versionID="ada7e244c2181bb541fbac86bb3facf7">
  <xsd:schema xmlns:xsd="http://www.w3.org/2001/XMLSchema" xmlns:xs="http://www.w3.org/2001/XMLSchema" xmlns:p="http://schemas.microsoft.com/office/2006/metadata/properties" xmlns:ns1="http://schemas.microsoft.com/sharepoint/v3" xmlns:ns2="db3ec564-f290-4cd6-a0d9-6402b8138318" targetNamespace="http://schemas.microsoft.com/office/2006/metadata/properties" ma:root="true" ma:fieldsID="978575502df4240aec34472eb77c6d57" ns1:_="" ns2:_="">
    <xsd:import namespace="http://schemas.microsoft.com/sharepoint/v3"/>
    <xsd:import namespace="db3ec564-f290-4cd6-a0d9-6402b8138318"/>
    <xsd:element name="properties">
      <xsd:complexType>
        <xsd:sequence>
          <xsd:element name="documentManagement">
            <xsd:complexType>
              <xsd:all>
                <xsd:element ref="ns2:Document_x0020_Category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ec564-f290-4cd6-a0d9-6402b8138318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8" nillable="true" ma:displayName="Document Category" ma:format="Dropdown" ma:internalName="Document_x0020_Category">
      <xsd:simpleType>
        <xsd:restriction base="dms:Choice">
          <xsd:enumeration value="CPI and eDiscovery"/>
          <xsd:enumeration value="Disposals"/>
          <xsd:enumeration value="F-Drive to iManage"/>
          <xsd:enumeration value="Inventory"/>
          <xsd:enumeration value="Off-Site Storage"/>
          <xsd:enumeration value="Procedures"/>
          <xsd:enumeration value="Templates"/>
          <xsd:enumeration value="iManage"/>
          <xsd:enumeration value="Scott Tes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Category xmlns="db3ec564-f290-4cd6-a0d9-6402b8138318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0A0B9F-7847-4253-A812-EA45C0277A5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D36273B-8088-43AA-B811-E80F364AEB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b3ec564-f290-4cd6-a0d9-6402b81383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2B8DA5-0F53-4C0B-AAF0-2098FB060B57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sharepoint/v3"/>
    <ds:schemaRef ds:uri="db3ec564-f290-4cd6-a0d9-6402b813831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35C74F8E-928D-4577-A3B2-9E5AE92A43E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220e248-af57-4c59-a732-bd3316cb0da9}" enabled="1" method="Privileged" siteId="{16bb85b3-d21e-4dd2-a07c-7c114cf57b5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Yost_PPT_Template_Standard</Template>
  <TotalTime>459</TotalTime>
  <Words>526</Words>
  <Application>Microsoft Office PowerPoint</Application>
  <PresentationFormat>On-screen Show (4:3)</PresentationFormat>
  <Paragraphs>76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Yost_PPT_Template_Standard</vt:lpstr>
      <vt:lpstr>1_Custom Design</vt:lpstr>
      <vt:lpstr>Bingo Quarterly Reports</vt:lpstr>
      <vt:lpstr>https://charitableportal.ohioago.gov/</vt:lpstr>
      <vt:lpstr>Home Page</vt:lpstr>
      <vt:lpstr>Files Page</vt:lpstr>
      <vt:lpstr>Document Upload</vt:lpstr>
      <vt:lpstr>Document Upload</vt:lpstr>
      <vt:lpstr>Document Upload</vt:lpstr>
      <vt:lpstr>Document Upload</vt:lpstr>
      <vt:lpstr>Acceptable Document Guide</vt:lpstr>
      <vt:lpstr>Common Questions &amp; Answers</vt:lpstr>
      <vt:lpstr>PowerPoint Presentation</vt:lpstr>
    </vt:vector>
  </TitlesOfParts>
  <Company>Ohio Attorney General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Email Management Training</dc:title>
  <dc:creator>Nathan Owens</dc:creator>
  <cp:lastModifiedBy>Steven Hofmann</cp:lastModifiedBy>
  <cp:revision>88</cp:revision>
  <dcterms:created xsi:type="dcterms:W3CDTF">2019-02-25T20:27:02Z</dcterms:created>
  <dcterms:modified xsi:type="dcterms:W3CDTF">2025-05-09T13:56:43Z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0x010100D3D822D1958D094EB345596410457F57</vt:lpwstr>
  </property>
  <property fmtid="{D5CDD505-2E9C-101B-9397-08002B2CF9AE}" pid="3" name="_dlc_DocIdItemGuid">
    <vt:lpwstr>a113452c-1b92-4930-9345-d5160ddbe95d</vt:lpwstr>
  </property>
  <property fmtid="{D5CDD505-2E9C-101B-9397-08002B2CF9AE}" pid="4" name="_dlc_DocId">
    <vt:lpwstr>THY6FZ3CF7F4-687442843-1469</vt:lpwstr>
  </property>
  <property fmtid="{D5CDD505-2E9C-101B-9397-08002B2CF9AE}" pid="5" name="_dlc_DocIdUrl">
    <vt:lpwstr>https://agnetprd19/section/RecordsMgmt/_layouts/15/DocIdRedir.aspx?ID=THY6FZ3CF7F4-687442843-1469, THY6FZ3CF7F4-687442843-1469</vt:lpwstr>
  </property>
</Properties>
</file>